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6" r:id="rId5"/>
    <p:sldId id="277" r:id="rId6"/>
    <p:sldId id="272" r:id="rId7"/>
    <p:sldId id="300" r:id="rId8"/>
    <p:sldId id="298" r:id="rId9"/>
    <p:sldId id="296" r:id="rId10"/>
    <p:sldId id="295" r:id="rId11"/>
    <p:sldId id="301" r:id="rId12"/>
    <p:sldId id="302" r:id="rId13"/>
    <p:sldId id="303" r:id="rId14"/>
    <p:sldId id="294" r:id="rId15"/>
    <p:sldId id="29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70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31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5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20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6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10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4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9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8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62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94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81E52-81EE-43EA-8482-62FDECFF76E4}" type="datetimeFigureOut">
              <a:rPr lang="en-US" smtClean="0"/>
              <a:t>10/6/2022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70AC-1C70-4635-AD4A-94CDDB37A4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7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3.xml"/><Relationship Id="rId7" Type="http://schemas.openxmlformats.org/officeDocument/2006/relationships/slide" Target="slide11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slide" Target="slide12.xml"/><Relationship Id="rId12" Type="http://schemas.openxmlformats.org/officeDocument/2006/relationships/slide" Target="slide1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6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  <p:sp>
        <p:nvSpPr>
          <p:cNvPr id="47" name="Rounded Rectangle 46">
            <a:hlinkClick r:id="rId2" action="ppaction://hlinksldjump"/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0" name="Rounded Rectangle 49">
            <a:hlinkClick r:id="rId3" action="ppaction://hlinksldjump"/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51" name="Rounded Rectangle 50">
            <a:hlinkClick r:id="rId4" action="ppaction://hlinksldjump"/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77" name="Rounded Rectangle 76">
            <a:hlinkClick r:id="rId5" action="ppaction://hlinksldjump"/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79" name="Rounded Rectangle 78">
            <a:hlinkClick r:id="rId6" action="ppaction://hlinksldjump"/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2526" y="4245631"/>
            <a:ext cx="101478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Program Outcome Addressed: </a:t>
            </a:r>
            <a:r>
              <a:rPr lang="en-US" dirty="0"/>
              <a:t>This course provides training to AETC training developers in the basic knowledge and skills necessary to carry out the duties of course/curriculum development, with particular emphasis on planning and development.  The scope of training includes: applicable Air Force and Air Education Training Command directives and guidelines; roles and responsibilities of the training development team; guidance and practical exercises developing training standards, objectives, and measurement devices; requirements for validation and services test requirements; and the correlation between all course documents.</a:t>
            </a:r>
          </a:p>
        </p:txBody>
      </p:sp>
      <p:sp>
        <p:nvSpPr>
          <p:cNvPr id="1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52E54C38-7985-B641-DD07-C4653838EE94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39A689BF-6A08-9648-58A5-B3D2DC1BD4DF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EF07CC90-1760-CE5F-D86E-7EC2FB297DDE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2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70800390-4838-0009-F13B-A43E3341B01D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2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E13133B9-3E58-809B-87D3-7107093ABF38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2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CBF0E119-D1BD-4BA6-1D8A-8809B0F81BF4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</p:spTree>
    <p:extLst>
      <p:ext uri="{BB962C8B-B14F-4D97-AF65-F5344CB8AC3E}">
        <p14:creationId xmlns:p14="http://schemas.microsoft.com/office/powerpoint/2010/main" val="3022249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9A960A-1560-FADA-EC4F-C45B51BB1360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2D2D51-33A5-C6F5-3BC2-4FCEAACEC140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BA60486-BEA7-F07C-66AB-C95D3A948F4D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7DAE33-9EDD-7DFB-7757-98A6AADE85B5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FB988-7012-4212-C556-68233B1D7E5E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9292AEF8-B0BB-DE11-3E18-37F28D259DA8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B1B88CC9-0688-0446-16A0-FC463DB064EB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9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Course Document Correlation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68935A01-6C87-D254-FB40-AF2058F2991B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9a. Given Air Force publications, state general principles about correlating course documents. 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EB62853C-75E2-F43D-77D2-021C3E031E24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Students utilize the ICIS </a:t>
            </a:r>
            <a:r>
              <a:rPr lang="en-US" sz="1400" dirty="0" err="1">
                <a:solidFill>
                  <a:srgbClr val="002060"/>
                </a:solidFill>
              </a:rPr>
              <a:t>sharepoint</a:t>
            </a:r>
            <a:r>
              <a:rPr lang="en-US" sz="1400" dirty="0">
                <a:solidFill>
                  <a:srgbClr val="002060"/>
                </a:solidFill>
              </a:rPr>
              <a:t> trainer database, with username provided previously, to correlate course documents to ensure correctness.   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B75ACCC1-DD58-3609-230C-68285CFC07CC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E7914DE4-3A9A-45C3-80D2-8C507D077C9F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FA23F1B5-35C3-F6C9-76C7-18E5FBCD47C9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165DC709-5CB3-A496-C7F9-C6590BBF8B10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08888E7C-348C-1752-F135-3E6B1B423EFB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60183272-36A1-95FD-B567-8AB94E6B963F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EFDAAA75-3DCC-1274-7FB4-A1A63B46D942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A632B0DD-8AC8-E21D-C590-BD484DB85C3D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C6EB2851-5421-916D-9EF5-1A55E235498F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17A647AA-3D9B-4544-E909-165EC12061A8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42070CDC-75A3-4727-BE34-2A1D7096D58B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B6EF2471-A118-943B-8FAD-63E78E143CEC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C63307D4-BE15-4398-E141-D5C80EB522A2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3984380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A35C8B4-F8C6-8DC0-2647-FEBD52DECDB6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B765E445-DA6A-8C31-DF4F-E57628E8F41E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84E49BA-EE51-0B34-7D3C-729486507003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33C36F2-E5F6-FD45-7C58-692ED2A789D2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6504F00-4409-7F6F-A45E-C31261525582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FB4C85D7-6226-DE79-3CCF-8345638685D3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05037E02-F662-E821-B774-5F9AA128FCFD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002060"/>
                </a:solidFill>
              </a:rPr>
              <a:t>Unit 10</a:t>
            </a:r>
          </a:p>
          <a:p>
            <a:pPr algn="ctr"/>
            <a:r>
              <a:rPr lang="en-US" sz="1300" dirty="0">
                <a:solidFill>
                  <a:srgbClr val="002060"/>
                </a:solidFill>
              </a:rPr>
              <a:t>Written Measurement and Feedback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CBA19B61-EDA6-F999-339B-A469AE802F56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10a. Written Measurement and Feedback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6FCE7213-67B4-779A-74AB-1D9EC50AB861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Students will fill-in the answer sheets indicating their selected answer to the questions.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E29078C0-822B-B4F2-CAC2-FE611AA697D2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4B1A9C07-5123-B2E1-4E50-0AACE175D870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4491B610-FAFB-9AF9-5617-45698AB0F4A5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CE5C169F-8273-345B-7F44-71404EB53568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0715EF9F-C804-4391-389B-792A5105025E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2301153E-BB22-F187-4E9B-91FD05B0E430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A3FA32F2-AD78-4AC8-FA9B-5EA46954FCE0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27FE6113-CF3C-D511-D756-071ED1DF5D3C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B06C32E1-54A9-749A-DF60-417C2B2D7FF0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E2C2ABE0-591D-6860-2193-98E8EC219B89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44B0E821-2773-A489-C6C4-267532190998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29768252-6C58-A20E-D67B-47B68FA85B10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6EBA28F7-4E9F-64A0-2D3F-0FB29963CF04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3960412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DD8C67-9AE8-6848-28FF-90C0E397E633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809D176-8256-22DE-203A-540586FED411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F05044F-7DD7-253B-2F4C-770B84C0106C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E244934-36C5-004E-DED8-5A386EC0B8F8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D71C127-B0C4-8BAB-031F-B6E82723D84A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900EF9B4-5115-6DF5-1BF2-7649D059D662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6E67FF9A-4928-7194-B788-616FDBBBF414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11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Course Critique and Graduation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58308D98-BE73-ABD4-05A1-96A9E4DFE39A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11a. Course Critique and Graduation.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F68A3AA8-4A73-AE7B-6643-918F1A9684DF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Students will access TTMS EOC to complete the End </a:t>
            </a:r>
            <a:r>
              <a:rPr lang="en-US" sz="1400">
                <a:solidFill>
                  <a:srgbClr val="002060"/>
                </a:solidFill>
              </a:rPr>
              <a:t>of Course </a:t>
            </a:r>
            <a:r>
              <a:rPr lang="en-US" sz="1400" dirty="0">
                <a:solidFill>
                  <a:srgbClr val="002060"/>
                </a:solidFill>
              </a:rPr>
              <a:t>survey.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8D213AC8-7926-15DA-E492-D0834A6BD2D6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4690A127-D375-B279-2571-CAB887277216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820E28EA-1B4F-09A5-5A02-731CBDD21D51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107F2204-F092-E3F4-E938-61318B903D65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2D6FA6DE-EBE6-E285-21D3-20B3A35C06A8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3E912C51-1D86-7D88-DBE0-1F3B602132AD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D6ED4098-EAD3-972F-278C-7ECE02CFC5B6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A8BEFDC5-E4CF-9701-F8F1-9DF69BF24DBF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8" action="ppaction://hlinksldjump"/>
            <a:extLst>
              <a:ext uri="{FF2B5EF4-FFF2-40B4-BE49-F238E27FC236}">
                <a16:creationId xmlns:a16="http://schemas.microsoft.com/office/drawing/2014/main" id="{2F6B9CD0-B21B-2923-731D-87EB56645A1C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9A363681-E0C3-42F2-9F9C-AD0DE30E115D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ACCAEE32-CDF7-A9BE-AB08-4D1C5A5709EA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F1E29B96-41CC-5D0B-0546-BD470EC717C7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F87B8A2C-7200-DB1D-2B9C-7B469D35C119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4051464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1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Orientation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1a. Complete course</a:t>
            </a:r>
          </a:p>
          <a:p>
            <a:r>
              <a:rPr lang="en-US" sz="1400" dirty="0">
                <a:solidFill>
                  <a:srgbClr val="002060"/>
                </a:solidFill>
              </a:rPr>
              <a:t>Orientation.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3" name="Action Button: Home 2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ounded Rectangle 26">
            <a:extLst>
              <a:ext uri="{FF2B5EF4-FFF2-40B4-BE49-F238E27FC236}">
                <a16:creationId xmlns:a16="http://schemas.microsoft.com/office/drawing/2014/main" id="{243F45A3-0E5A-14E5-E974-E536017F411B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6" name="Rounded Rectangle 29">
            <a:extLst>
              <a:ext uri="{FF2B5EF4-FFF2-40B4-BE49-F238E27FC236}">
                <a16:creationId xmlns:a16="http://schemas.microsoft.com/office/drawing/2014/main" id="{C304D9E2-1C29-67CB-68EA-2172A8204D90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None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25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E4329C3F-A757-6009-2932-F4C49B39F9D0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195A73B8-D46B-AECF-8C0E-E373EE6E5066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9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BD83B6B8-2751-38D3-03A7-E0F8E624AB19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31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03C265FC-6DDA-F652-94E7-93728FF1A12F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32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C6E2AC16-DD6C-1F85-D24D-9C58945CD921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33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D9606D69-7DD1-B4D8-9F34-B0EBB4A64DFE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A4958AE4-7F5C-3971-890C-88CB6BA4835B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22C1D3CF-16EC-3FBA-AA66-60AB6606B563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6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C1796D69-2BF9-C0B5-A022-BF50475ADF7A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7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2E0E02B6-2BC7-C388-E9D6-1A0EEB99B53D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8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41114F5E-9205-AF5E-2625-61C0809468EF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9" name="Rounded Rectangle 3">
            <a:extLst>
              <a:ext uri="{FF2B5EF4-FFF2-40B4-BE49-F238E27FC236}">
                <a16:creationId xmlns:a16="http://schemas.microsoft.com/office/drawing/2014/main" id="{E33B4324-92E1-157A-EC6F-609A1C0018B4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371801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3BB0E9B-F0FC-7626-9D9C-29F4150891C3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3FE40A6-CB9A-66C2-1306-E22E4156952F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FE97BF0-EA8C-6490-4ABE-5BDBA6AB8A32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ED05922-E785-C5B3-39F9-4A18C74ABF49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F8B2B40-5BD4-E0B9-8240-C8BE1D443947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13F80E69-ED4E-E086-214F-C85A4D7CBB70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A3311716-FD2B-004F-33BF-6DE0ED045ED6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002060"/>
                </a:solidFill>
              </a:rPr>
              <a:t>Unit 2</a:t>
            </a:r>
          </a:p>
          <a:p>
            <a:pPr algn="ctr"/>
            <a:r>
              <a:rPr lang="en-US" sz="1300" dirty="0">
                <a:solidFill>
                  <a:srgbClr val="002060"/>
                </a:solidFill>
              </a:rPr>
              <a:t>Course Development</a:t>
            </a:r>
          </a:p>
          <a:p>
            <a:pPr algn="ctr"/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02F36873-60B3-A400-4E16-4C498ED13ACF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dirty="0">
                <a:solidFill>
                  <a:srgbClr val="002060"/>
                </a:solidFill>
              </a:rPr>
              <a:t>2a. Given Air Force publications, identify basic facts about ISD and AETC Applications. </a:t>
            </a:r>
          </a:p>
          <a:p>
            <a:endParaRPr lang="en-US" sz="1300" dirty="0">
              <a:solidFill>
                <a:srgbClr val="002060"/>
              </a:solidFill>
            </a:endParaRPr>
          </a:p>
          <a:p>
            <a:r>
              <a:rPr lang="en-US" sz="1300" dirty="0">
                <a:solidFill>
                  <a:srgbClr val="002060"/>
                </a:solidFill>
              </a:rPr>
              <a:t>2b. Given Air Force publications, identify basic facts about course development to include training publications and personnel. </a:t>
            </a:r>
          </a:p>
          <a:p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AD8A4B33-DF7E-1926-C52C-AC51EF92E991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ISD slap ups created for class activity to access student knowledge of the unit foundational material.  Kahoot application used upon completion of 2a for interactive review purposes.  </a:t>
            </a:r>
            <a:r>
              <a:rPr lang="en-US" sz="1400" dirty="0" err="1">
                <a:solidFill>
                  <a:srgbClr val="002060"/>
                </a:solidFill>
              </a:rPr>
              <a:t>Plickers</a:t>
            </a:r>
            <a:r>
              <a:rPr lang="en-US" sz="1400" dirty="0">
                <a:solidFill>
                  <a:srgbClr val="002060"/>
                </a:solidFill>
              </a:rPr>
              <a:t> application upon completion of 2b for interactive review purposes.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9D21386C-0937-07CD-12DD-60E475800D0C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course written test.</a:t>
            </a:r>
          </a:p>
        </p:txBody>
      </p:sp>
      <p:sp>
        <p:nvSpPr>
          <p:cNvPr id="23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66FEFFA5-2442-8B41-D9CA-541D81D073B4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899680F9-FF4D-C6EE-8C86-8DE11C2438B7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Course Development</a:t>
            </a:r>
          </a:p>
        </p:txBody>
      </p:sp>
      <p:sp>
        <p:nvSpPr>
          <p:cNvPr id="25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F6C6C749-88A5-CA8E-F110-FABCB0852C8E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7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ED79DB00-6B02-B347-CAF4-ACB632204789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8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0B9EEC5E-79C2-64CE-189F-754456DE682B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9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3549738C-D239-C0B3-D226-84E0D79D00AA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DEC18504-03C1-E535-1C6A-AC92151729D4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1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881C2B61-0062-BCC0-63E1-E927A6848CB8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2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7D99DB49-EE16-1556-08AB-DBE897960E61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3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E67ED3E0-3367-524C-2D35-7A99590E8E76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4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B8BA809D-F05D-3E7C-E569-AD7F849B0665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5" name="Rounded Rectangle 3">
            <a:extLst>
              <a:ext uri="{FF2B5EF4-FFF2-40B4-BE49-F238E27FC236}">
                <a16:creationId xmlns:a16="http://schemas.microsoft.com/office/drawing/2014/main" id="{15C95DA5-45BE-8572-0FE5-D987BA4BA727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3842386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F15ECF4-4AA6-0DD8-4D6C-CB1F23E0E232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6A9BF21-847A-8DAE-31F6-D3010562B765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49A60F3-DDD5-8711-AC38-31BB30BC5556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8131D17-98D0-A209-B46C-025C331E5573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F8E6D54-7327-631F-0BA2-85FB1F2B7AA0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628B0677-A62F-2D06-5A7F-2E8215579FB7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0ED83548-9186-D15F-42CE-E1E5F64FC8F3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2060"/>
                </a:solidFill>
              </a:rPr>
              <a:t>Unit 3</a:t>
            </a:r>
          </a:p>
          <a:p>
            <a:pPr algn="ctr"/>
            <a:r>
              <a:rPr lang="en-US" sz="1200" dirty="0">
                <a:solidFill>
                  <a:srgbClr val="002060"/>
                </a:solidFill>
              </a:rPr>
              <a:t>AETC </a:t>
            </a:r>
            <a:r>
              <a:rPr lang="en-US" sz="1400" dirty="0">
                <a:solidFill>
                  <a:srgbClr val="002060"/>
                </a:solidFill>
              </a:rPr>
              <a:t>Training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2BE67BB8-B9A3-2CBE-6516-21FE443F2E27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3a.  Given Air Force publications, identify basic facts about types of training in AETC.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8E6484F8-D4C1-E9E6-5A2B-1DB34B83307C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3a.  Complete review exercise as a group team activity.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41113CB4-96AD-E6F0-0336-0E97531F2B7A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2959347E-BD10-AD45-C9C7-EB9CD1ACD68F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CF5A3C5C-87AD-4233-B5DB-6EE1819F1040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01288F5E-25EC-CD0B-6641-94492A50CF2D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12E639ED-DB1B-A66D-3E08-A68996A01167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E40D48D2-22D7-1721-1491-C3A5640FB07C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FC0287CA-245C-8C9E-73AB-82AA5EE60025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806FA41E-83BE-A909-29B6-A73288CD64F9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5D0E69C8-7923-D0F0-02C3-0ED60F00882C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1E931B52-179C-83A9-DC0B-7B7C613FDAE0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5" action="ppaction://hlinksldjump"/>
            <a:extLst>
              <a:ext uri="{FF2B5EF4-FFF2-40B4-BE49-F238E27FC236}">
                <a16:creationId xmlns:a16="http://schemas.microsoft.com/office/drawing/2014/main" id="{001210EE-0873-F5BC-C205-40DE31AC78BF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38DACA13-3301-53BE-6F09-684FA543C88A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BB91DD87-82C1-9D7F-B66D-540E050E7DDD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335589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F284277-E31F-23F8-964E-CC5EE9AB2A7A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C2D8B17-DEF7-36D3-0963-121305D3A479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478CFAA-2887-C7F4-35CF-D6ABD1701AD3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3AB66B2-12B6-0191-1587-904194B9FB20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78CEAD5-70A5-A85B-30C6-E01FB294210B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66FB96E5-76A6-A28E-00AB-84C4A4494164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4B2E1A8C-39D5-F5D1-A6FA-4D4360095D19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4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Course Support Data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80FE44F1-8B34-048C-45AE-D96987DB1BDA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rgbClr val="002060"/>
                </a:solidFill>
              </a:rPr>
              <a:t>4a. Given Air Force publications, identify basic facts about the ICIS Program used to produce course documents. </a:t>
            </a:r>
          </a:p>
          <a:p>
            <a:endParaRPr lang="en-US" sz="1100" dirty="0">
              <a:solidFill>
                <a:srgbClr val="002060"/>
              </a:solidFill>
            </a:endParaRPr>
          </a:p>
          <a:p>
            <a:r>
              <a:rPr lang="en-US" sz="1100" dirty="0">
                <a:solidFill>
                  <a:srgbClr val="002060"/>
                </a:solidFill>
              </a:rPr>
              <a:t>4b. Given Air Force publications, identify basic facts about occupational survey data.</a:t>
            </a:r>
          </a:p>
          <a:p>
            <a:endParaRPr lang="en-US" sz="1100" dirty="0">
              <a:solidFill>
                <a:srgbClr val="002060"/>
              </a:solidFill>
            </a:endParaRPr>
          </a:p>
          <a:p>
            <a:r>
              <a:rPr lang="en-US" sz="1100" dirty="0">
                <a:solidFill>
                  <a:srgbClr val="002060"/>
                </a:solidFill>
              </a:rPr>
              <a:t>4c. Given Air Force publications, identify general principles about instructional media. 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D38705AA-9AB7-CC06-2ED9-C4BAEA591822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4c.  Classroom group exercise:  students breakout into groups and do classroom teach back of topics assigned by instructor found under instructional technologies located in DAFH36-2675.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D3B4253A-B00E-3574-F6C3-60BA85D48158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2E850AD7-F68F-26BE-5E70-DACA8205D8E1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F1684AF5-AECE-CDAE-598E-C5DC0942F09F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FB1E85E3-55B3-E32A-A349-CC252E184C59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558FE6C4-E69D-C76D-DDB0-5B3FF7724FD7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2BAC4A87-31BB-A5E5-F8D1-23A3A5E8EC6A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813D974B-4CE4-AFD6-E857-7CF56F580471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D25B0EA4-FAD4-2E5A-E572-B8EBFB1C96BA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08A7E07E-F1B7-1D1F-02B8-CB9494A63D2D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0DDB1C96-A137-0DBB-178A-49FBB0F53578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76F9D766-1706-84C0-3709-E22D0E038486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4E3F795A-5324-7DCD-5C0F-6913F9D51E6A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8B88FC5A-FB38-5AD9-6EBF-C435F6B60400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70712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3B86A9B-C9E3-4C11-5A37-F3CCFE4BC771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5810DA-5806-D3B1-83A1-38434A8FB9FD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AED5987-12AE-E61A-F00F-08739B47B2BF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63A6989C-DB77-4259-E97E-E2E97A75DD19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2FFE4F8-B160-770F-66C0-8B9C89B0FCC0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642305F4-A187-4D86-3C4B-1AF0C99A9E40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F2A6FAD7-543D-73B3-F775-7AF3CDC1678D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srgbClr val="002060"/>
                </a:solidFill>
              </a:rPr>
              <a:t>Unit 5</a:t>
            </a:r>
          </a:p>
          <a:p>
            <a:pPr algn="ctr"/>
            <a:r>
              <a:rPr lang="en-US" sz="1350" dirty="0">
                <a:solidFill>
                  <a:srgbClr val="002060"/>
                </a:solidFill>
              </a:rPr>
              <a:t>Course Documents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5EBDDC90-1BA0-9E38-83D9-D0B153B80357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50" dirty="0">
                <a:solidFill>
                  <a:srgbClr val="002060"/>
                </a:solidFill>
              </a:rPr>
              <a:t>5a.  Given Air Force publications, identify information necessary for the production of a training standard. </a:t>
            </a:r>
          </a:p>
          <a:p>
            <a:endParaRPr lang="en-US" sz="750" dirty="0">
              <a:solidFill>
                <a:srgbClr val="002060"/>
              </a:solidFill>
            </a:endParaRPr>
          </a:p>
          <a:p>
            <a:r>
              <a:rPr lang="en-US" sz="750" dirty="0">
                <a:solidFill>
                  <a:srgbClr val="002060"/>
                </a:solidFill>
              </a:rPr>
              <a:t>5b. Given Air Force publications, identify information necessary for the production of a course chart, POI, and measurement plan.</a:t>
            </a:r>
          </a:p>
          <a:p>
            <a:endParaRPr lang="en-US" sz="750" dirty="0">
              <a:solidFill>
                <a:srgbClr val="002060"/>
              </a:solidFill>
            </a:endParaRPr>
          </a:p>
          <a:p>
            <a:r>
              <a:rPr lang="en-US" sz="750" dirty="0">
                <a:solidFill>
                  <a:srgbClr val="002060"/>
                </a:solidFill>
              </a:rPr>
              <a:t>5c. Given Air Force publications, identify information necessary for the production of a course training plan.</a:t>
            </a:r>
          </a:p>
          <a:p>
            <a:endParaRPr lang="en-US" sz="750" dirty="0">
              <a:solidFill>
                <a:srgbClr val="002060"/>
              </a:solidFill>
            </a:endParaRPr>
          </a:p>
          <a:p>
            <a:r>
              <a:rPr lang="en-US" sz="750" dirty="0">
                <a:solidFill>
                  <a:srgbClr val="002060"/>
                </a:solidFill>
              </a:rPr>
              <a:t>5d. Using student materials, produce course control documents in accordance with Progress Check 05.</a:t>
            </a:r>
          </a:p>
          <a:p>
            <a:endParaRPr lang="en-US" sz="750" dirty="0">
              <a:solidFill>
                <a:srgbClr val="002060"/>
              </a:solidFill>
            </a:endParaRPr>
          </a:p>
          <a:p>
            <a:r>
              <a:rPr lang="en-US" sz="750" dirty="0">
                <a:solidFill>
                  <a:srgbClr val="002060"/>
                </a:solidFill>
              </a:rPr>
              <a:t>5e. Given Air Force publications, identify information necessary for the production of instructional materials.</a:t>
            </a:r>
          </a:p>
          <a:p>
            <a:endParaRPr lang="en-US" sz="750" dirty="0">
              <a:solidFill>
                <a:srgbClr val="002060"/>
              </a:solidFill>
            </a:endParaRPr>
          </a:p>
          <a:p>
            <a:r>
              <a:rPr lang="en-US" sz="750" dirty="0">
                <a:solidFill>
                  <a:srgbClr val="002060"/>
                </a:solidFill>
              </a:rPr>
              <a:t>5f. Using student materials, produce instructional materials in accordance with Progress Check 05.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BB034CC6-7089-BB49-1352-74193C70383D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dirty="0">
                <a:solidFill>
                  <a:srgbClr val="002060"/>
                </a:solidFill>
              </a:rPr>
              <a:t>5d.  Students access the ICIS trainer database with username provided by the instructor.  Students will input data from a handout to produce course control documents.</a:t>
            </a:r>
          </a:p>
          <a:p>
            <a:endParaRPr lang="en-US" sz="1300" dirty="0">
              <a:solidFill>
                <a:srgbClr val="002060"/>
              </a:solidFill>
            </a:endParaRPr>
          </a:p>
          <a:p>
            <a:r>
              <a:rPr lang="en-US" sz="1300" dirty="0">
                <a:solidFill>
                  <a:srgbClr val="002060"/>
                </a:solidFill>
              </a:rPr>
              <a:t>5f.  Students access the ICIS trainer database with previous username.  Students generate instructional material from previous course documents.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0BCA7954-0EB0-ABBA-483B-3DD591444389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Progress checks (5d, 5f), end of lesson review questions,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9B26DC47-2848-CFD5-71AE-4B65A30FB71B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EDDA2BCC-3F74-C749-AFDA-39A98D342794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EDCA1660-DB6F-3E06-3B1E-B9BBE9518607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A666E8CC-009C-5A6B-C8D6-12133925A8A4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1743FEC8-BDCE-D2B0-55EE-D55C912F3877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864CC8E1-D58B-BAB0-A1DE-273B255E595D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1C05FB21-A0A6-CE62-22BE-3292077F6764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1441E1BA-055A-69B4-B516-CD8E9EBD21C7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63597FBB-C03F-4A92-3927-4CFC5084BA63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BA35DB98-9BF6-D4CE-923D-BB4509E34A82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B07C6FF1-61FD-F49C-6461-7346B8DA73BD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D9B327E5-45D3-8AF3-1DCB-1EA8A9017DC5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949173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9A960A-1560-FADA-EC4F-C45B51BB1360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2D2D51-33A5-C6F5-3BC2-4FCEAACEC140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BA60486-BEA7-F07C-66AB-C95D3A948F4D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7DAE33-9EDD-7DFB-7757-98A6AADE85B5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FB988-7012-4212-C556-68233B1D7E5E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9292AEF8-B0BB-DE11-3E18-37F28D259DA8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B1B88CC9-0688-0446-16A0-FC463DB064EB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>
                <a:solidFill>
                  <a:srgbClr val="002060"/>
                </a:solidFill>
              </a:rPr>
              <a:t>Unit 6</a:t>
            </a:r>
          </a:p>
          <a:p>
            <a:pPr algn="ctr"/>
            <a:r>
              <a:rPr lang="en-US" sz="1300" dirty="0">
                <a:solidFill>
                  <a:srgbClr val="002060"/>
                </a:solidFill>
              </a:rPr>
              <a:t>Measurement Requirements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68935A01-6C87-D254-FB40-AF2058F2991B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6a. Given Air Force publications, identify general principles about course measurements..</a:t>
            </a:r>
          </a:p>
          <a:p>
            <a:endParaRPr lang="en-US" sz="1400" dirty="0">
              <a:solidFill>
                <a:srgbClr val="002060"/>
              </a:solidFill>
            </a:endParaRPr>
          </a:p>
          <a:p>
            <a:r>
              <a:rPr lang="en-US" sz="1400" dirty="0">
                <a:solidFill>
                  <a:srgbClr val="002060"/>
                </a:solidFill>
              </a:rPr>
              <a:t>6b. Given Air Force publications, identify general principles about measurement evaluation.</a:t>
            </a:r>
          </a:p>
          <a:p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EB62853C-75E2-F43D-77D2-021C3E031E24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Classroom lectures and discussions to assess student knowledge of material and presentation of new concepts.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B75ACCC1-DD58-3609-230C-68285CFC07CC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1DA3CC31-FC8D-AC9C-6362-F4ACAF6A7868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1C024011-23B1-9ADD-787F-D02F812DAC52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63CABF9B-822B-E47D-07FC-95F26B67F7D7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BDF8D597-4A4B-0DCC-F912-B4E2F707E2B5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CAB9A306-3690-1C5F-AF73-74475CC7C7C1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834D88F7-0622-714E-A538-8B8F75743192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7" action="ppaction://hlinksldjump"/>
            <a:extLst>
              <a:ext uri="{FF2B5EF4-FFF2-40B4-BE49-F238E27FC236}">
                <a16:creationId xmlns:a16="http://schemas.microsoft.com/office/drawing/2014/main" id="{70534946-719B-5ABB-9230-3454F08B8F3B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7F9C82FF-37E9-C564-A0C3-595520291593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22EDC025-7470-FB17-5D1E-E0C7A0833E7D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A05B9E32-2DD6-8461-9120-30486B4A3BBA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66C858F8-E42E-52DE-3F69-A8F6CBD82D28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268B7897-A488-B08E-54AC-A8BB083E5B76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2044774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9A960A-1560-FADA-EC4F-C45B51BB1360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2D2D51-33A5-C6F5-3BC2-4FCEAACEC140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BA60486-BEA7-F07C-66AB-C95D3A948F4D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7DAE33-9EDD-7DFB-7757-98A6AADE85B5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FB988-7012-4212-C556-68233B1D7E5E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9292AEF8-B0BB-DE11-3E18-37F28D259DA8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B1B88CC9-0688-0446-16A0-FC463DB064EB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7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Training Reviews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68935A01-6C87-D254-FB40-AF2058F2991B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7a. Given Air Force publications, identify general principles about the periodic course review of technical training. </a:t>
            </a: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EB62853C-75E2-F43D-77D2-021C3E031E24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Classroom lectures and discussions to assess student knowledge of material and presentation of new concepts.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B75ACCC1-DD58-3609-230C-68285CFC07CC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E7914DE4-3A9A-45C3-80D2-8C507D077C9F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FA23F1B5-35C3-F6C9-76C7-18E5FBCD47C9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165DC709-5CB3-A496-C7F9-C6590BBF8B10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08888E7C-348C-1752-F135-3E6B1B423EFB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60183272-36A1-95FD-B567-8AB94E6B963F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EFDAAA75-3DCC-1274-7FB4-A1A63B46D942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A632B0DD-8AC8-E21D-C590-BD484DB85C3D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C6EB2851-5421-916D-9EF5-1A55E235498F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17A647AA-3D9B-4544-E909-165EC12061A8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42070CDC-75A3-4727-BE34-2A1D7096D58B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B6EF2471-A118-943B-8FAD-63E78E143CEC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8996058E-2746-AE1D-6AED-C76B5D4BBB83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4262717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Action Button: Home 25">
            <a:hlinkClick r:id="" action="ppaction://hlinkshowjump?jump=firstslide" highlightClick="1"/>
          </p:cNvPr>
          <p:cNvSpPr/>
          <p:nvPr/>
        </p:nvSpPr>
        <p:spPr>
          <a:xfrm>
            <a:off x="11416496" y="135038"/>
            <a:ext cx="663615" cy="66747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89A960A-1560-FADA-EC4F-C45B51BB1360}"/>
              </a:ext>
            </a:extLst>
          </p:cNvPr>
          <p:cNvSpPr txBox="1"/>
          <p:nvPr/>
        </p:nvSpPr>
        <p:spPr>
          <a:xfrm>
            <a:off x="127910" y="3764772"/>
            <a:ext cx="12743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Unit and Title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E2D2D51-33A5-C6F5-3BC2-4FCEAACEC140}"/>
              </a:ext>
            </a:extLst>
          </p:cNvPr>
          <p:cNvSpPr txBox="1"/>
          <p:nvPr/>
        </p:nvSpPr>
        <p:spPr>
          <a:xfrm>
            <a:off x="1646935" y="3758846"/>
            <a:ext cx="21894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Objective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BA60486-BEA7-F07C-66AB-C95D3A948F4D}"/>
              </a:ext>
            </a:extLst>
          </p:cNvPr>
          <p:cNvSpPr txBox="1"/>
          <p:nvPr/>
        </p:nvSpPr>
        <p:spPr>
          <a:xfrm>
            <a:off x="4048759" y="3766783"/>
            <a:ext cx="2303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Assessments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57DAE33-9EDD-7DFB-7757-98A6AADE85B5}"/>
              </a:ext>
            </a:extLst>
          </p:cNvPr>
          <p:cNvSpPr txBox="1"/>
          <p:nvPr/>
        </p:nvSpPr>
        <p:spPr>
          <a:xfrm>
            <a:off x="6583680" y="3582062"/>
            <a:ext cx="26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Learning Activities: Learner Interaction &amp; Engagement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FB988-7012-4212-C556-68233B1D7E5E}"/>
              </a:ext>
            </a:extLst>
          </p:cNvPr>
          <p:cNvSpPr txBox="1"/>
          <p:nvPr/>
        </p:nvSpPr>
        <p:spPr>
          <a:xfrm>
            <a:off x="9480468" y="3771655"/>
            <a:ext cx="2540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Instructional Materials/Media</a:t>
            </a:r>
          </a:p>
        </p:txBody>
      </p:sp>
      <p:sp>
        <p:nvSpPr>
          <p:cNvPr id="61" name="Rounded Rectangle 26">
            <a:extLst>
              <a:ext uri="{FF2B5EF4-FFF2-40B4-BE49-F238E27FC236}">
                <a16:creationId xmlns:a16="http://schemas.microsoft.com/office/drawing/2014/main" id="{9292AEF8-B0BB-DE11-3E18-37F28D259DA8}"/>
              </a:ext>
            </a:extLst>
          </p:cNvPr>
          <p:cNvSpPr/>
          <p:nvPr/>
        </p:nvSpPr>
        <p:spPr>
          <a:xfrm>
            <a:off x="9480468" y="4048984"/>
            <a:ext cx="2540267" cy="275663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Workbook, block slides, regulations, and course handout.</a:t>
            </a:r>
            <a:endParaRPr lang="en-US" sz="1400" b="1" dirty="0">
              <a:solidFill>
                <a:srgbClr val="002060"/>
              </a:solidFill>
            </a:endParaRPr>
          </a:p>
        </p:txBody>
      </p:sp>
      <p:sp>
        <p:nvSpPr>
          <p:cNvPr id="62" name="Rounded Rectangle 27">
            <a:extLst>
              <a:ext uri="{FF2B5EF4-FFF2-40B4-BE49-F238E27FC236}">
                <a16:creationId xmlns:a16="http://schemas.microsoft.com/office/drawing/2014/main" id="{B1B88CC9-0688-0446-16A0-FC463DB064EB}"/>
              </a:ext>
            </a:extLst>
          </p:cNvPr>
          <p:cNvSpPr/>
          <p:nvPr/>
        </p:nvSpPr>
        <p:spPr>
          <a:xfrm>
            <a:off x="127910" y="4043351"/>
            <a:ext cx="1274338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2060"/>
                </a:solidFill>
              </a:rPr>
              <a:t>Unit 8</a:t>
            </a:r>
          </a:p>
          <a:p>
            <a:pPr algn="ctr"/>
            <a:r>
              <a:rPr lang="en-US" sz="1400" dirty="0">
                <a:solidFill>
                  <a:srgbClr val="002060"/>
                </a:solidFill>
              </a:rPr>
              <a:t>Evaluations</a:t>
            </a:r>
          </a:p>
        </p:txBody>
      </p:sp>
      <p:sp>
        <p:nvSpPr>
          <p:cNvPr id="63" name="Rounded Rectangle 29">
            <a:extLst>
              <a:ext uri="{FF2B5EF4-FFF2-40B4-BE49-F238E27FC236}">
                <a16:creationId xmlns:a16="http://schemas.microsoft.com/office/drawing/2014/main" id="{68935A01-6C87-D254-FB40-AF2058F2991B}"/>
              </a:ext>
            </a:extLst>
          </p:cNvPr>
          <p:cNvSpPr/>
          <p:nvPr/>
        </p:nvSpPr>
        <p:spPr>
          <a:xfrm>
            <a:off x="1646935" y="4043351"/>
            <a:ext cx="2189447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8a. Given Air Force publications, state general principles about training evaluations.</a:t>
            </a:r>
          </a:p>
          <a:p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64" name="Rounded Rectangle 26">
            <a:extLst>
              <a:ext uri="{FF2B5EF4-FFF2-40B4-BE49-F238E27FC236}">
                <a16:creationId xmlns:a16="http://schemas.microsoft.com/office/drawing/2014/main" id="{EB62853C-75E2-F43D-77D2-021C3E031E24}"/>
              </a:ext>
            </a:extLst>
          </p:cNvPr>
          <p:cNvSpPr/>
          <p:nvPr/>
        </p:nvSpPr>
        <p:spPr>
          <a:xfrm>
            <a:off x="6590964" y="4048984"/>
            <a:ext cx="2671324" cy="275785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Classroom lectures and discussions to assess student knowledge of material and presentation of new concepts.</a:t>
            </a:r>
          </a:p>
        </p:txBody>
      </p:sp>
      <p:sp>
        <p:nvSpPr>
          <p:cNvPr id="65" name="Rounded Rectangle 29">
            <a:extLst>
              <a:ext uri="{FF2B5EF4-FFF2-40B4-BE49-F238E27FC236}">
                <a16:creationId xmlns:a16="http://schemas.microsoft.com/office/drawing/2014/main" id="{B75ACCC1-DD58-3609-230C-68285CFC07CC}"/>
              </a:ext>
            </a:extLst>
          </p:cNvPr>
          <p:cNvSpPr/>
          <p:nvPr/>
        </p:nvSpPr>
        <p:spPr>
          <a:xfrm>
            <a:off x="4048759" y="4043351"/>
            <a:ext cx="2303273" cy="27702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rgbClr val="002060"/>
                </a:solidFill>
              </a:rPr>
              <a:t>End of lesson review questions and end of course written test.</a:t>
            </a:r>
          </a:p>
        </p:txBody>
      </p:sp>
      <p:sp>
        <p:nvSpPr>
          <p:cNvPr id="22" name="Rounded Rectangle 46">
            <a:hlinkClick r:id="rId2" action="ppaction://hlinksldjump"/>
            <a:extLst>
              <a:ext uri="{FF2B5EF4-FFF2-40B4-BE49-F238E27FC236}">
                <a16:creationId xmlns:a16="http://schemas.microsoft.com/office/drawing/2014/main" id="{E7914DE4-3A9A-45C3-80D2-8C507D077C9F}"/>
              </a:ext>
            </a:extLst>
          </p:cNvPr>
          <p:cNvSpPr/>
          <p:nvPr/>
        </p:nvSpPr>
        <p:spPr>
          <a:xfrm>
            <a:off x="1138713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ounded Rectangle 49">
            <a:hlinkClick r:id="rId3" action="ppaction://hlinksldjump"/>
            <a:extLst>
              <a:ext uri="{FF2B5EF4-FFF2-40B4-BE49-F238E27FC236}">
                <a16:creationId xmlns:a16="http://schemas.microsoft.com/office/drawing/2014/main" id="{FA23F1B5-35C3-F6C9-76C7-18E5FBCD47C9}"/>
              </a:ext>
            </a:extLst>
          </p:cNvPr>
          <p:cNvSpPr/>
          <p:nvPr/>
        </p:nvSpPr>
        <p:spPr>
          <a:xfrm>
            <a:off x="3085559" y="550007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2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Development</a:t>
            </a:r>
          </a:p>
        </p:txBody>
      </p:sp>
      <p:sp>
        <p:nvSpPr>
          <p:cNvPr id="24" name="Rounded Rectangle 50">
            <a:hlinkClick r:id="rId4" action="ppaction://hlinksldjump"/>
            <a:extLst>
              <a:ext uri="{FF2B5EF4-FFF2-40B4-BE49-F238E27FC236}">
                <a16:creationId xmlns:a16="http://schemas.microsoft.com/office/drawing/2014/main" id="{165DC709-5CB3-A496-C7F9-C6590BBF8B10}"/>
              </a:ext>
            </a:extLst>
          </p:cNvPr>
          <p:cNvSpPr/>
          <p:nvPr/>
        </p:nvSpPr>
        <p:spPr>
          <a:xfrm>
            <a:off x="5059329" y="530169"/>
            <a:ext cx="186903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3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AETC Training</a:t>
            </a:r>
          </a:p>
        </p:txBody>
      </p:sp>
      <p:sp>
        <p:nvSpPr>
          <p:cNvPr id="25" name="Rounded Rectangle 76">
            <a:hlinkClick r:id="rId5" action="ppaction://hlinksldjump"/>
            <a:extLst>
              <a:ext uri="{FF2B5EF4-FFF2-40B4-BE49-F238E27FC236}">
                <a16:creationId xmlns:a16="http://schemas.microsoft.com/office/drawing/2014/main" id="{08888E7C-348C-1752-F135-3E6B1B423EFB}"/>
              </a:ext>
            </a:extLst>
          </p:cNvPr>
          <p:cNvSpPr/>
          <p:nvPr/>
        </p:nvSpPr>
        <p:spPr>
          <a:xfrm>
            <a:off x="8930114" y="528895"/>
            <a:ext cx="1819204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5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Documents</a:t>
            </a:r>
          </a:p>
        </p:txBody>
      </p:sp>
      <p:sp>
        <p:nvSpPr>
          <p:cNvPr id="27" name="Rounded Rectangle 78">
            <a:hlinkClick r:id="rId6" action="ppaction://hlinksldjump"/>
            <a:extLst>
              <a:ext uri="{FF2B5EF4-FFF2-40B4-BE49-F238E27FC236}">
                <a16:creationId xmlns:a16="http://schemas.microsoft.com/office/drawing/2014/main" id="{60183272-36A1-95FD-B567-8AB94E6B963F}"/>
              </a:ext>
            </a:extLst>
          </p:cNvPr>
          <p:cNvSpPr/>
          <p:nvPr/>
        </p:nvSpPr>
        <p:spPr>
          <a:xfrm>
            <a:off x="7006175" y="530169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4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Support Data</a:t>
            </a:r>
          </a:p>
        </p:txBody>
      </p:sp>
      <p:sp>
        <p:nvSpPr>
          <p:cNvPr id="28" name="Rounded Rectangle 53">
            <a:hlinkClick r:id="rId7" action="ppaction://hlinksldjump"/>
            <a:extLst>
              <a:ext uri="{FF2B5EF4-FFF2-40B4-BE49-F238E27FC236}">
                <a16:creationId xmlns:a16="http://schemas.microsoft.com/office/drawing/2014/main" id="{EFDAAA75-3DCC-1274-7FB4-A1A63B46D942}"/>
              </a:ext>
            </a:extLst>
          </p:cNvPr>
          <p:cNvSpPr/>
          <p:nvPr/>
        </p:nvSpPr>
        <p:spPr>
          <a:xfrm>
            <a:off x="9964564" y="1667343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11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Course Critique and Graduation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Rounded Rectangle 74">
            <a:hlinkClick r:id="rId8" action="ppaction://hlinksldjump"/>
            <a:extLst>
              <a:ext uri="{FF2B5EF4-FFF2-40B4-BE49-F238E27FC236}">
                <a16:creationId xmlns:a16="http://schemas.microsoft.com/office/drawing/2014/main" id="{A632B0DD-8AC8-E21D-C590-BD484DB85C3D}"/>
              </a:ext>
            </a:extLst>
          </p:cNvPr>
          <p:cNvSpPr/>
          <p:nvPr/>
        </p:nvSpPr>
        <p:spPr>
          <a:xfrm>
            <a:off x="8020513" y="1673925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 10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Written Measurement and Feedback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Rounded Rectangle 75">
            <a:hlinkClick r:id="rId9" action="ppaction://hlinksldjump"/>
            <a:extLst>
              <a:ext uri="{FF2B5EF4-FFF2-40B4-BE49-F238E27FC236}">
                <a16:creationId xmlns:a16="http://schemas.microsoft.com/office/drawing/2014/main" id="{C6EB2851-5421-916D-9EF5-1A55E235498F}"/>
              </a:ext>
            </a:extLst>
          </p:cNvPr>
          <p:cNvSpPr/>
          <p:nvPr/>
        </p:nvSpPr>
        <p:spPr>
          <a:xfrm>
            <a:off x="319757" y="1667343"/>
            <a:ext cx="1825067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6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Measurement Requirements</a:t>
            </a:r>
          </a:p>
        </p:txBody>
      </p:sp>
      <p:sp>
        <p:nvSpPr>
          <p:cNvPr id="31" name="Rounded Rectangle 75">
            <a:hlinkClick r:id="rId10" action="ppaction://hlinksldjump"/>
            <a:extLst>
              <a:ext uri="{FF2B5EF4-FFF2-40B4-BE49-F238E27FC236}">
                <a16:creationId xmlns:a16="http://schemas.microsoft.com/office/drawing/2014/main" id="{17A647AA-3D9B-4544-E909-165EC12061A8}"/>
              </a:ext>
            </a:extLst>
          </p:cNvPr>
          <p:cNvSpPr/>
          <p:nvPr/>
        </p:nvSpPr>
        <p:spPr>
          <a:xfrm>
            <a:off x="2249560" y="1667344"/>
            <a:ext cx="1825068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7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Training Reviews</a:t>
            </a:r>
          </a:p>
        </p:txBody>
      </p:sp>
      <p:sp>
        <p:nvSpPr>
          <p:cNvPr id="32" name="Rounded Rectangle 75">
            <a:hlinkClick r:id="rId11" action="ppaction://hlinksldjump"/>
            <a:extLst>
              <a:ext uri="{FF2B5EF4-FFF2-40B4-BE49-F238E27FC236}">
                <a16:creationId xmlns:a16="http://schemas.microsoft.com/office/drawing/2014/main" id="{42070CDC-75A3-4727-BE34-2A1D7096D58B}"/>
              </a:ext>
            </a:extLst>
          </p:cNvPr>
          <p:cNvSpPr/>
          <p:nvPr/>
        </p:nvSpPr>
        <p:spPr>
          <a:xfrm>
            <a:off x="4172635" y="1667344"/>
            <a:ext cx="1819203" cy="104557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tx1"/>
                </a:solidFill>
              </a:rPr>
              <a:t>Unit 8</a:t>
            </a:r>
          </a:p>
          <a:p>
            <a:pPr algn="ctr"/>
            <a:r>
              <a:rPr lang="en-US" sz="1400" u="sng" dirty="0">
                <a:solidFill>
                  <a:schemeClr val="tx1"/>
                </a:solidFill>
              </a:rPr>
              <a:t>Evaluations</a:t>
            </a:r>
          </a:p>
        </p:txBody>
      </p:sp>
      <p:sp>
        <p:nvSpPr>
          <p:cNvPr id="33" name="Rounded Rectangle 75">
            <a:hlinkClick r:id="rId12" action="ppaction://hlinksldjump"/>
            <a:extLst>
              <a:ext uri="{FF2B5EF4-FFF2-40B4-BE49-F238E27FC236}">
                <a16:creationId xmlns:a16="http://schemas.microsoft.com/office/drawing/2014/main" id="{B6EF2471-A118-943B-8FAD-63E78E143CEC}"/>
              </a:ext>
            </a:extLst>
          </p:cNvPr>
          <p:cNvSpPr/>
          <p:nvPr/>
        </p:nvSpPr>
        <p:spPr>
          <a:xfrm>
            <a:off x="6096574" y="1667344"/>
            <a:ext cx="1819203" cy="104557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u="sng" dirty="0">
                <a:solidFill>
                  <a:schemeClr val="bg1"/>
                </a:solidFill>
              </a:rPr>
              <a:t>Unit 9</a:t>
            </a:r>
          </a:p>
          <a:p>
            <a:pPr algn="ctr"/>
            <a:r>
              <a:rPr lang="en-US" sz="1400" u="sng" dirty="0">
                <a:solidFill>
                  <a:schemeClr val="bg1"/>
                </a:solidFill>
              </a:rPr>
              <a:t>Course Document Correlation</a:t>
            </a:r>
          </a:p>
        </p:txBody>
      </p:sp>
      <p:sp>
        <p:nvSpPr>
          <p:cNvPr id="34" name="Rounded Rectangle 3">
            <a:extLst>
              <a:ext uri="{FF2B5EF4-FFF2-40B4-BE49-F238E27FC236}">
                <a16:creationId xmlns:a16="http://schemas.microsoft.com/office/drawing/2014/main" id="{3AB74221-4753-9A76-6115-E19B148AE9D7}"/>
              </a:ext>
            </a:extLst>
          </p:cNvPr>
          <p:cNvSpPr/>
          <p:nvPr/>
        </p:nvSpPr>
        <p:spPr>
          <a:xfrm>
            <a:off x="2665135" y="59888"/>
            <a:ext cx="5675970" cy="38271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Training Development Course Map </a:t>
            </a:r>
          </a:p>
        </p:txBody>
      </p:sp>
    </p:spTree>
    <p:extLst>
      <p:ext uri="{BB962C8B-B14F-4D97-AF65-F5344CB8AC3E}">
        <p14:creationId xmlns:p14="http://schemas.microsoft.com/office/powerpoint/2010/main" val="170149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A3A299D9392945A4C7CA09F2AC1244" ma:contentTypeVersion="13" ma:contentTypeDescription="Create a new document." ma:contentTypeScope="" ma:versionID="a64a7b7e0397024d221225675fdd088a">
  <xsd:schema xmlns:xsd="http://www.w3.org/2001/XMLSchema" xmlns:xs="http://www.w3.org/2001/XMLSchema" xmlns:p="http://schemas.microsoft.com/office/2006/metadata/properties" xmlns:ns1="http://schemas.microsoft.com/sharepoint/v3" xmlns:ns3="e43fb62f-dcd6-41d8-a6e7-bf6352b35d94" xmlns:ns4="b419209a-2dc3-46a7-a80d-468eede09ad6" targetNamespace="http://schemas.microsoft.com/office/2006/metadata/properties" ma:root="true" ma:fieldsID="f08298377d1cc9e8eda71a40f92387f3" ns1:_="" ns3:_="" ns4:_="">
    <xsd:import namespace="http://schemas.microsoft.com/sharepoint/v3"/>
    <xsd:import namespace="e43fb62f-dcd6-41d8-a6e7-bf6352b35d94"/>
    <xsd:import namespace="b419209a-2dc3-46a7-a80d-468eede09a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3fb62f-dcd6-41d8-a6e7-bf6352b35d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9209a-2dc3-46a7-a80d-468eede09ad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782EE39-049C-49EA-B3F2-6D157655EB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CFFC7B-B04F-4159-814F-AA60BD85FB74}">
  <ds:schemaRefs>
    <ds:schemaRef ds:uri="e43fb62f-dcd6-41d8-a6e7-bf6352b35d94"/>
    <ds:schemaRef ds:uri="http://purl.org/dc/terms/"/>
    <ds:schemaRef ds:uri="http://schemas.microsoft.com/sharepoint/v3"/>
    <ds:schemaRef ds:uri="http://schemas.microsoft.com/office/2006/documentManagement/types"/>
    <ds:schemaRef ds:uri="http://purl.org/dc/dcmitype/"/>
    <ds:schemaRef ds:uri="b419209a-2dc3-46a7-a80d-468eede09ad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3E41FEA-8C55-4133-AF26-3F3A648A74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3fb62f-dcd6-41d8-a6e7-bf6352b35d94"/>
    <ds:schemaRef ds:uri="b419209a-2dc3-46a7-a80d-468eede09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1668</Words>
  <Application>Microsoft Office PowerPoint</Application>
  <PresentationFormat>Widescreen</PresentationFormat>
  <Paragraphs>419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ROSENKRANZ, FRANK GS-12 USAF AETC 2 AF/A3A AFCDA</dc:creator>
  <cp:lastModifiedBy>FRESCAS, RUDOLFO GS-11 USAF AETC 81 TRSS/TSFC</cp:lastModifiedBy>
  <cp:revision>75</cp:revision>
  <dcterms:created xsi:type="dcterms:W3CDTF">2022-04-25T17:38:56Z</dcterms:created>
  <dcterms:modified xsi:type="dcterms:W3CDTF">2022-10-06T19:59:00Z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0x0101008EA3A299D9392945A4C7CA09F2AC1244</vt:lpwstr>
  </property>
</Properties>
</file>